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7" r:id="rId2"/>
    <p:sldId id="1351" r:id="rId3"/>
    <p:sldId id="1352" r:id="rId4"/>
    <p:sldId id="1353" r:id="rId5"/>
    <p:sldId id="1354" r:id="rId6"/>
    <p:sldId id="1355" r:id="rId7"/>
    <p:sldId id="1356" r:id="rId8"/>
    <p:sldId id="269" r:id="rId9"/>
    <p:sldId id="1357" r:id="rId10"/>
    <p:sldId id="1359" r:id="rId11"/>
    <p:sldId id="1358" r:id="rId12"/>
    <p:sldId id="135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snapToGrid="0" snapToObjects="1">
      <p:cViewPr varScale="1">
        <p:scale>
          <a:sx n="124" d="100"/>
          <a:sy n="124" d="100"/>
        </p:scale>
        <p:origin x="6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tiff>
</file>

<file path=ppt/media/image3.tiff>
</file>

<file path=ppt/media/image4.gi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3B1AB2-40B1-7E4D-AF8B-6C21C042175F}" type="datetimeFigureOut">
              <a:rPr lang="en-US" smtClean="0"/>
              <a:t>11/18/19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887E30-B0A4-8A4E-9C1A-D1248D2C21F2}" type="slidenum">
              <a:rPr lang="en-US" smtClean="0"/>
              <a:t>‹#›</a:t>
            </a:fld>
            <a:endParaRPr lang="en-US"/>
          </a:p>
        </p:txBody>
      </p:sp>
    </p:spTree>
    <p:extLst>
      <p:ext uri="{BB962C8B-B14F-4D97-AF65-F5344CB8AC3E}">
        <p14:creationId xmlns:p14="http://schemas.microsoft.com/office/powerpoint/2010/main" val="1598596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2</a:t>
            </a:fld>
            <a:endParaRPr lang="en-US"/>
          </a:p>
        </p:txBody>
      </p:sp>
    </p:spTree>
    <p:extLst>
      <p:ext uri="{BB962C8B-B14F-4D97-AF65-F5344CB8AC3E}">
        <p14:creationId xmlns:p14="http://schemas.microsoft.com/office/powerpoint/2010/main" val="31121031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11/18/19</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311530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3</a:t>
            </a:fld>
            <a:endParaRPr lang="en-US"/>
          </a:p>
        </p:txBody>
      </p:sp>
    </p:spTree>
    <p:extLst>
      <p:ext uri="{BB962C8B-B14F-4D97-AF65-F5344CB8AC3E}">
        <p14:creationId xmlns:p14="http://schemas.microsoft.com/office/powerpoint/2010/main" val="18577917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4</a:t>
            </a:fld>
            <a:endParaRPr lang="en-US"/>
          </a:p>
        </p:txBody>
      </p:sp>
    </p:spTree>
    <p:extLst>
      <p:ext uri="{BB962C8B-B14F-4D97-AF65-F5344CB8AC3E}">
        <p14:creationId xmlns:p14="http://schemas.microsoft.com/office/powerpoint/2010/main" val="3069674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5</a:t>
            </a:fld>
            <a:endParaRPr lang="en-US"/>
          </a:p>
        </p:txBody>
      </p:sp>
    </p:spTree>
    <p:extLst>
      <p:ext uri="{BB962C8B-B14F-4D97-AF65-F5344CB8AC3E}">
        <p14:creationId xmlns:p14="http://schemas.microsoft.com/office/powerpoint/2010/main" val="3670663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6</a:t>
            </a:fld>
            <a:endParaRPr lang="en-US"/>
          </a:p>
        </p:txBody>
      </p:sp>
    </p:spTree>
    <p:extLst>
      <p:ext uri="{BB962C8B-B14F-4D97-AF65-F5344CB8AC3E}">
        <p14:creationId xmlns:p14="http://schemas.microsoft.com/office/powerpoint/2010/main" val="1078558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7</a:t>
            </a:fld>
            <a:endParaRPr lang="en-US"/>
          </a:p>
        </p:txBody>
      </p:sp>
    </p:spTree>
    <p:extLst>
      <p:ext uri="{BB962C8B-B14F-4D97-AF65-F5344CB8AC3E}">
        <p14:creationId xmlns:p14="http://schemas.microsoft.com/office/powerpoint/2010/main" val="2568520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9</a:t>
            </a:fld>
            <a:endParaRPr lang="en-US"/>
          </a:p>
        </p:txBody>
      </p:sp>
    </p:spTree>
    <p:extLst>
      <p:ext uri="{BB962C8B-B14F-4D97-AF65-F5344CB8AC3E}">
        <p14:creationId xmlns:p14="http://schemas.microsoft.com/office/powerpoint/2010/main" val="23840256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10</a:t>
            </a:fld>
            <a:endParaRPr lang="en-US"/>
          </a:p>
        </p:txBody>
      </p:sp>
    </p:spTree>
    <p:extLst>
      <p:ext uri="{BB962C8B-B14F-4D97-AF65-F5344CB8AC3E}">
        <p14:creationId xmlns:p14="http://schemas.microsoft.com/office/powerpoint/2010/main" val="2734988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11</a:t>
            </a:fld>
            <a:endParaRPr lang="en-US"/>
          </a:p>
        </p:txBody>
      </p:sp>
    </p:spTree>
    <p:extLst>
      <p:ext uri="{BB962C8B-B14F-4D97-AF65-F5344CB8AC3E}">
        <p14:creationId xmlns:p14="http://schemas.microsoft.com/office/powerpoint/2010/main" val="1635739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ECA07-3C61-B545-9DF5-E7E5CC3278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ED5098-1C36-3A4A-89EC-F7B476A5BD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2F8395-172E-AA4F-B383-258D4DE63AD3}"/>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5" name="Footer Placeholder 4">
            <a:extLst>
              <a:ext uri="{FF2B5EF4-FFF2-40B4-BE49-F238E27FC236}">
                <a16:creationId xmlns:a16="http://schemas.microsoft.com/office/drawing/2014/main" id="{4D68EC2A-8CFE-6B4E-BA08-FB6770A6E6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C51283-04CD-684B-9C25-2D9714E7A04C}"/>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40792502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2CF6B-EFA2-EC44-91FD-119E0EFCCA4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05C5F5-8A13-D944-9992-9328D903E4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14D281-F230-BC4F-A783-D00C28732092}"/>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5" name="Footer Placeholder 4">
            <a:extLst>
              <a:ext uri="{FF2B5EF4-FFF2-40B4-BE49-F238E27FC236}">
                <a16:creationId xmlns:a16="http://schemas.microsoft.com/office/drawing/2014/main" id="{39352E24-3EDB-124A-A115-8F20D759AF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EC32C2-0F08-E84A-B0C4-342C4BDF0278}"/>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4014317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DC2263-A1FF-414E-92C5-BF5AE37EF4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7CC3C1-030F-E341-89ED-DB481C86871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E43B14-8E9F-5E47-8F64-96621CD6F102}"/>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5" name="Footer Placeholder 4">
            <a:extLst>
              <a:ext uri="{FF2B5EF4-FFF2-40B4-BE49-F238E27FC236}">
                <a16:creationId xmlns:a16="http://schemas.microsoft.com/office/drawing/2014/main" id="{CE90FFBA-B439-E045-B6E4-C5610816C9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69622B-704B-644A-8C10-93DEB2821AB8}"/>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3902433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41DA8-6A9F-CE47-9227-42B8996E42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287C85-A612-1C40-83AE-63F6790311C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B05AD5-9B88-E144-9090-CAFFA5B8C82D}"/>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5" name="Footer Placeholder 4">
            <a:extLst>
              <a:ext uri="{FF2B5EF4-FFF2-40B4-BE49-F238E27FC236}">
                <a16:creationId xmlns:a16="http://schemas.microsoft.com/office/drawing/2014/main" id="{5EECD547-7DCC-B34B-87CE-30B399056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86E0D-EDA3-BB49-82E2-7A68B7929658}"/>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1140997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C7D0D-5D3F-4145-B972-990AFEFB785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7DAB6F-0C67-6C43-A9C6-99A82C0886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D73DF4-B5E6-964F-91C8-8227EBD87FFD}"/>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5" name="Footer Placeholder 4">
            <a:extLst>
              <a:ext uri="{FF2B5EF4-FFF2-40B4-BE49-F238E27FC236}">
                <a16:creationId xmlns:a16="http://schemas.microsoft.com/office/drawing/2014/main" id="{96420D0D-A045-FA4C-8460-2BA06A5FCD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2EE91B-5ACD-2B48-AAD6-5E3E03F833AE}"/>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87469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59739-3FAB-5E41-85D1-1404D7153C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06CA224-04EE-B541-A604-CBBFCA7F83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0493415-22D6-4342-94C9-3822865420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CF7F09-9224-C94B-B4BF-6185269C4AEB}"/>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6" name="Footer Placeholder 5">
            <a:extLst>
              <a:ext uri="{FF2B5EF4-FFF2-40B4-BE49-F238E27FC236}">
                <a16:creationId xmlns:a16="http://schemas.microsoft.com/office/drawing/2014/main" id="{E5E6C6FD-AD3D-8648-A41A-79F1848F5A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12691E-9AB1-834F-9FA2-F16BD46F00C0}"/>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164624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7CD59-DA90-C545-A4A5-4F5EA2C324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7D79C-E67E-4D47-B9CD-D6921B0FDA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332026-4AA0-AA44-B9B8-91CFF0E76A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1B115A4-87DC-3947-9145-7C595372F5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61EA94-030B-E242-84BE-387D729514C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D77C2B2-1DCA-F647-B998-29B5BD622CC9}"/>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8" name="Footer Placeholder 7">
            <a:extLst>
              <a:ext uri="{FF2B5EF4-FFF2-40B4-BE49-F238E27FC236}">
                <a16:creationId xmlns:a16="http://schemas.microsoft.com/office/drawing/2014/main" id="{CCC6D747-6272-6548-AAB6-B089A9ABC14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F0238-C555-ED4B-8869-1B95CF884C10}"/>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871390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A525B-F970-274E-BECA-B3B13726652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EA0666-3B3E-1445-9B12-388404F6CAD8}"/>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4" name="Footer Placeholder 3">
            <a:extLst>
              <a:ext uri="{FF2B5EF4-FFF2-40B4-BE49-F238E27FC236}">
                <a16:creationId xmlns:a16="http://schemas.microsoft.com/office/drawing/2014/main" id="{52AA7D49-027A-0347-B1AE-3C62C1443C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15E3BF2-A560-D044-8AF9-DD47998EF78F}"/>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558694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26023B-0FFA-D143-BA3E-0D9B823CD1E6}"/>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3" name="Footer Placeholder 2">
            <a:extLst>
              <a:ext uri="{FF2B5EF4-FFF2-40B4-BE49-F238E27FC236}">
                <a16:creationId xmlns:a16="http://schemas.microsoft.com/office/drawing/2014/main" id="{7B05F69A-1DCD-D743-87C7-B22494B4BB8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B24A76C-EB46-9149-8E6D-14C1A89DF418}"/>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4001010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D356D-C5E7-F44E-A6AD-D842AEE12A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3AF2CCB-28DB-2240-A16A-B975151C07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0F261A9-D419-8344-83FA-ADFDA67AD0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F0FB35-FAED-ED45-88D2-AC0734A523E3}"/>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6" name="Footer Placeholder 5">
            <a:extLst>
              <a:ext uri="{FF2B5EF4-FFF2-40B4-BE49-F238E27FC236}">
                <a16:creationId xmlns:a16="http://schemas.microsoft.com/office/drawing/2014/main" id="{13E8BF75-9E7A-F44C-98F5-DAF83C8EB0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2F1D61-8C06-0845-9A21-E7F549CE26E1}"/>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133497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C0B43-DA39-404E-926D-CFBB1BA14A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200BA5-F555-C84A-8CD6-DBB2555BEF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4624EB5-7E89-6446-A2D7-042F1F9C7F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F38289-04A4-374F-911D-2CFCCBC2F6EA}"/>
              </a:ext>
            </a:extLst>
          </p:cNvPr>
          <p:cNvSpPr>
            <a:spLocks noGrp="1"/>
          </p:cNvSpPr>
          <p:nvPr>
            <p:ph type="dt" sz="half" idx="10"/>
          </p:nvPr>
        </p:nvSpPr>
        <p:spPr/>
        <p:txBody>
          <a:bodyPr/>
          <a:lstStyle/>
          <a:p>
            <a:fld id="{6B5A8B3E-FAC2-A749-9407-B168384D4AC0}" type="datetimeFigureOut">
              <a:rPr lang="en-US" smtClean="0"/>
              <a:t>11/18/19</a:t>
            </a:fld>
            <a:endParaRPr lang="en-US"/>
          </a:p>
        </p:txBody>
      </p:sp>
      <p:sp>
        <p:nvSpPr>
          <p:cNvPr id="6" name="Footer Placeholder 5">
            <a:extLst>
              <a:ext uri="{FF2B5EF4-FFF2-40B4-BE49-F238E27FC236}">
                <a16:creationId xmlns:a16="http://schemas.microsoft.com/office/drawing/2014/main" id="{C139C201-FE16-254C-AEC3-F3B65B15FC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82A30C-D002-F043-AB7C-7437F239A159}"/>
              </a:ext>
            </a:extLst>
          </p:cNvPr>
          <p:cNvSpPr>
            <a:spLocks noGrp="1"/>
          </p:cNvSpPr>
          <p:nvPr>
            <p:ph type="sldNum" sz="quarter" idx="12"/>
          </p:nvPr>
        </p:nvSpPr>
        <p:spPr/>
        <p:txBody>
          <a:bodyPr/>
          <a:lstStyle/>
          <a:p>
            <a:fld id="{D075417B-ABB4-9943-96CA-AE18B7BF12DE}" type="slidenum">
              <a:rPr lang="en-US" smtClean="0"/>
              <a:t>‹#›</a:t>
            </a:fld>
            <a:endParaRPr lang="en-US"/>
          </a:p>
        </p:txBody>
      </p:sp>
    </p:spTree>
    <p:extLst>
      <p:ext uri="{BB962C8B-B14F-4D97-AF65-F5344CB8AC3E}">
        <p14:creationId xmlns:p14="http://schemas.microsoft.com/office/powerpoint/2010/main" val="4256703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6E0529-0480-224D-B46D-5D8CB79F1F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584BFA-D1DC-4641-B91C-0A8347E3A3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163658-D116-8842-B177-2CC7CD8B1F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5A8B3E-FAC2-A749-9407-B168384D4AC0}" type="datetimeFigureOut">
              <a:rPr lang="en-US" smtClean="0"/>
              <a:t>11/18/19</a:t>
            </a:fld>
            <a:endParaRPr lang="en-US"/>
          </a:p>
        </p:txBody>
      </p:sp>
      <p:sp>
        <p:nvSpPr>
          <p:cNvPr id="5" name="Footer Placeholder 4">
            <a:extLst>
              <a:ext uri="{FF2B5EF4-FFF2-40B4-BE49-F238E27FC236}">
                <a16:creationId xmlns:a16="http://schemas.microsoft.com/office/drawing/2014/main" id="{F9740AEB-AF17-1743-8417-8C211CEE2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DA899F4-6434-9340-BF6A-235948D72B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75417B-ABB4-9943-96CA-AE18B7BF12DE}" type="slidenum">
              <a:rPr lang="en-US" smtClean="0"/>
              <a:t>‹#›</a:t>
            </a:fld>
            <a:endParaRPr lang="en-US"/>
          </a:p>
        </p:txBody>
      </p:sp>
    </p:spTree>
    <p:extLst>
      <p:ext uri="{BB962C8B-B14F-4D97-AF65-F5344CB8AC3E}">
        <p14:creationId xmlns:p14="http://schemas.microsoft.com/office/powerpoint/2010/main" val="1350800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lejandroRuiz/AdvancedTopicsCommunityAnniversary"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hyperlink" Target="https://alejandroruizvarela.blogspot.mx/" TargetMode="External"/><Relationship Id="rId4" Type="http://schemas.openxmlformats.org/officeDocument/2006/relationships/hyperlink" Target="mailto:alejandro@alejandroruizvarela.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350C8F-6E0B-7746-A3AC-0D4C925F9BBB}"/>
              </a:ext>
            </a:extLst>
          </p:cNvPr>
          <p:cNvPicPr>
            <a:picLocks noChangeAspect="1"/>
          </p:cNvPicPr>
          <p:nvPr/>
        </p:nvPicPr>
        <p:blipFill>
          <a:blip r:embed="rId2"/>
          <a:stretch>
            <a:fillRect/>
          </a:stretch>
        </p:blipFill>
        <p:spPr>
          <a:xfrm>
            <a:off x="2597150" y="742950"/>
            <a:ext cx="6997700" cy="5372100"/>
          </a:xfrm>
          <a:prstGeom prst="rect">
            <a:avLst/>
          </a:prstGeom>
        </p:spPr>
      </p:pic>
      <p:sp>
        <p:nvSpPr>
          <p:cNvPr id="6" name="Rectangle 5">
            <a:extLst>
              <a:ext uri="{FF2B5EF4-FFF2-40B4-BE49-F238E27FC236}">
                <a16:creationId xmlns:a16="http://schemas.microsoft.com/office/drawing/2014/main" id="{4D15997A-5BE9-C749-B374-B65663FA9146}"/>
              </a:ext>
            </a:extLst>
          </p:cNvPr>
          <p:cNvSpPr/>
          <p:nvPr/>
        </p:nvSpPr>
        <p:spPr>
          <a:xfrm>
            <a:off x="0" y="0"/>
            <a:ext cx="12195425" cy="6858000"/>
          </a:xfrm>
          <a:prstGeom prst="rect">
            <a:avLst/>
          </a:prstGeom>
          <a:solidFill>
            <a:srgbClr val="00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7BE68C0-2A25-234D-9866-A43CF9882720}"/>
              </a:ext>
            </a:extLst>
          </p:cNvPr>
          <p:cNvSpPr txBox="1"/>
          <p:nvPr/>
        </p:nvSpPr>
        <p:spPr>
          <a:xfrm>
            <a:off x="7153630" y="5411568"/>
            <a:ext cx="4911048" cy="646331"/>
          </a:xfrm>
          <a:prstGeom prst="rect">
            <a:avLst/>
          </a:prstGeom>
          <a:noFill/>
        </p:spPr>
        <p:txBody>
          <a:bodyPr wrap="square" rtlCol="0">
            <a:spAutoFit/>
          </a:bodyPr>
          <a:lstStyle/>
          <a:p>
            <a:pPr algn="r"/>
            <a:r>
              <a:rPr lang="en-US" sz="3600" dirty="0">
                <a:solidFill>
                  <a:schemeClr val="bg1"/>
                </a:solidFill>
              </a:rPr>
              <a:t>ALEJANDRO RUIZ</a:t>
            </a:r>
          </a:p>
        </p:txBody>
      </p:sp>
      <p:sp>
        <p:nvSpPr>
          <p:cNvPr id="9" name="TextBox 8">
            <a:extLst>
              <a:ext uri="{FF2B5EF4-FFF2-40B4-BE49-F238E27FC236}">
                <a16:creationId xmlns:a16="http://schemas.microsoft.com/office/drawing/2014/main" id="{E096C6DD-7C05-3A43-98B9-9AF05A947BD2}"/>
              </a:ext>
            </a:extLst>
          </p:cNvPr>
          <p:cNvSpPr txBox="1"/>
          <p:nvPr/>
        </p:nvSpPr>
        <p:spPr>
          <a:xfrm>
            <a:off x="8912507" y="6042390"/>
            <a:ext cx="3152172" cy="584775"/>
          </a:xfrm>
          <a:prstGeom prst="rect">
            <a:avLst/>
          </a:prstGeom>
          <a:noFill/>
        </p:spPr>
        <p:txBody>
          <a:bodyPr wrap="square" rtlCol="0">
            <a:spAutoFit/>
          </a:bodyPr>
          <a:lstStyle/>
          <a:p>
            <a:pPr algn="r" fontAlgn="base"/>
            <a:r>
              <a:rPr lang="en-US" sz="1600" dirty="0">
                <a:solidFill>
                  <a:srgbClr val="54BABB"/>
                </a:solidFill>
              </a:rPr>
              <a:t>Microsoft MVP</a:t>
            </a:r>
          </a:p>
          <a:p>
            <a:pPr algn="r" fontAlgn="base"/>
            <a:r>
              <a:rPr lang="en-US" sz="1600" dirty="0">
                <a:solidFill>
                  <a:srgbClr val="54BABB"/>
                </a:solidFill>
              </a:rPr>
              <a:t>@</a:t>
            </a:r>
            <a:r>
              <a:rPr lang="en-US" sz="1600" dirty="0" err="1">
                <a:solidFill>
                  <a:srgbClr val="54BABB"/>
                </a:solidFill>
              </a:rPr>
              <a:t>alejandroruizva</a:t>
            </a:r>
            <a:endParaRPr lang="en-US" sz="1600" dirty="0">
              <a:solidFill>
                <a:srgbClr val="54BABB"/>
              </a:solidFill>
            </a:endParaRPr>
          </a:p>
        </p:txBody>
      </p:sp>
      <p:sp>
        <p:nvSpPr>
          <p:cNvPr id="10" name="TextBox 9">
            <a:extLst>
              <a:ext uri="{FF2B5EF4-FFF2-40B4-BE49-F238E27FC236}">
                <a16:creationId xmlns:a16="http://schemas.microsoft.com/office/drawing/2014/main" id="{5760B7B4-46D4-6346-802A-DC0F27850D5D}"/>
              </a:ext>
            </a:extLst>
          </p:cNvPr>
          <p:cNvSpPr txBox="1"/>
          <p:nvPr/>
        </p:nvSpPr>
        <p:spPr>
          <a:xfrm>
            <a:off x="3433311" y="1439943"/>
            <a:ext cx="4935184" cy="1323439"/>
          </a:xfrm>
          <a:prstGeom prst="rect">
            <a:avLst/>
          </a:prstGeom>
          <a:noFill/>
        </p:spPr>
        <p:txBody>
          <a:bodyPr wrap="square" rtlCol="0">
            <a:spAutoFit/>
          </a:bodyPr>
          <a:lstStyle/>
          <a:p>
            <a:pPr algn="ctr"/>
            <a:r>
              <a:rPr lang="en-US" sz="4000" dirty="0" err="1">
                <a:solidFill>
                  <a:schemeClr val="bg1"/>
                </a:solidFill>
              </a:rPr>
              <a:t>Xamarin.Forms</a:t>
            </a:r>
            <a:r>
              <a:rPr lang="en-US" sz="4000" dirty="0">
                <a:solidFill>
                  <a:schemeClr val="bg1"/>
                </a:solidFill>
              </a:rPr>
              <a:t> Advanced Topics</a:t>
            </a:r>
          </a:p>
        </p:txBody>
      </p:sp>
    </p:spTree>
    <p:extLst>
      <p:ext uri="{BB962C8B-B14F-4D97-AF65-F5344CB8AC3E}">
        <p14:creationId xmlns:p14="http://schemas.microsoft.com/office/powerpoint/2010/main" val="119924363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dirty="0"/>
              <a:t>Platform-Specifics</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normAutofit/>
          </a:bodyPr>
          <a:lstStyle/>
          <a:p>
            <a:r>
              <a:rPr lang="en-US" dirty="0"/>
              <a:t>Platform-specifics allow you to consume functionality that's only available on a specific platform, without implementing custom renderers or effects.</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C2D476C5-9D20-234C-9C3C-0B7A0B0C145E}"/>
              </a:ext>
            </a:extLst>
          </p:cNvPr>
          <p:cNvPicPr>
            <a:picLocks noChangeAspect="1"/>
          </p:cNvPicPr>
          <p:nvPr/>
        </p:nvPicPr>
        <p:blipFill>
          <a:blip r:embed="rId3"/>
          <a:stretch>
            <a:fillRect/>
          </a:stretch>
        </p:blipFill>
        <p:spPr>
          <a:xfrm>
            <a:off x="8438790" y="3102599"/>
            <a:ext cx="3344237" cy="3344237"/>
          </a:xfrm>
          <a:prstGeom prst="rect">
            <a:avLst/>
          </a:prstGeom>
        </p:spPr>
      </p:pic>
    </p:spTree>
    <p:extLst>
      <p:ext uri="{BB962C8B-B14F-4D97-AF65-F5344CB8AC3E}">
        <p14:creationId xmlns:p14="http://schemas.microsoft.com/office/powerpoint/2010/main" val="366859581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dirty="0"/>
              <a:t>Visual State Manager</a:t>
            </a:r>
            <a:endParaRPr lang="en-US" b="1" dirty="0"/>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normAutofit/>
          </a:bodyPr>
          <a:lstStyle/>
          <a:p>
            <a:r>
              <a:rPr lang="en-US" dirty="0"/>
              <a:t>The VSM provides a structured way to make visual changes to the user interface from code. In most cases, the user interface of the application is defined in XAML, and this XAML includes markup describing how the Visual State Manager affects the visuals of the user interface.</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CB4D155F-A4B7-5B47-83F0-3C5C4506DC82}"/>
              </a:ext>
            </a:extLst>
          </p:cNvPr>
          <p:cNvPicPr>
            <a:picLocks noChangeAspect="1"/>
          </p:cNvPicPr>
          <p:nvPr/>
        </p:nvPicPr>
        <p:blipFill>
          <a:blip r:embed="rId3"/>
          <a:stretch>
            <a:fillRect/>
          </a:stretch>
        </p:blipFill>
        <p:spPr>
          <a:xfrm>
            <a:off x="7067836" y="4479390"/>
            <a:ext cx="4508500" cy="1803400"/>
          </a:xfrm>
          <a:prstGeom prst="rect">
            <a:avLst/>
          </a:prstGeom>
        </p:spPr>
      </p:pic>
    </p:spTree>
    <p:extLst>
      <p:ext uri="{BB962C8B-B14F-4D97-AF65-F5344CB8AC3E}">
        <p14:creationId xmlns:p14="http://schemas.microsoft.com/office/powerpoint/2010/main" val="173808359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865" y="1686200"/>
            <a:ext cx="12190271" cy="821606"/>
          </a:xfrm>
          <a:prstGeom prst="rect">
            <a:avLst/>
          </a:prstGeom>
        </p:spPr>
        <p:txBody>
          <a:bodyPr vert="horz" wrap="square" lIns="179259" tIns="143407" rIns="179259" bIns="143407"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192">
              <a:lnSpc>
                <a:spcPct val="60000"/>
              </a:lnSpc>
              <a:buClr>
                <a:srgbClr val="FFFFFF"/>
              </a:buClr>
              <a:buSzPct val="90000"/>
            </a:pPr>
            <a:r>
              <a:rPr lang="en-US" sz="7644" spc="0" dirty="0">
                <a:solidFill>
                  <a:schemeClr val="tx1"/>
                </a:solidFill>
                <a:latin typeface="+mn-lt"/>
              </a:rPr>
              <a:t>Questions?</a:t>
            </a:r>
          </a:p>
        </p:txBody>
      </p:sp>
      <p:sp>
        <p:nvSpPr>
          <p:cNvPr id="8" name="TextBox 7"/>
          <p:cNvSpPr txBox="1"/>
          <p:nvPr/>
        </p:nvSpPr>
        <p:spPr>
          <a:xfrm>
            <a:off x="4146242" y="-846504"/>
            <a:ext cx="362021" cy="621468"/>
          </a:xfrm>
          <a:prstGeom prst="rect">
            <a:avLst/>
          </a:prstGeom>
          <a:noFill/>
        </p:spPr>
        <p:txBody>
          <a:bodyPr wrap="none" lIns="179259" tIns="143407" rIns="179259" bIns="143407"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961" y="4174324"/>
            <a:ext cx="8362536" cy="124471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4" tIns="18674" rIns="18674" bIns="18674" numCol="1" spcCol="14288" rtlCol="0" anchor="ctr">
            <a:spAutoFit/>
          </a:bodyPr>
          <a:lstStyle/>
          <a:p>
            <a:r>
              <a:rPr lang="en-US" sz="1961" dirty="0">
                <a:cs typeface="Arial"/>
              </a:rPr>
              <a:t>Alejandro Ruiz</a:t>
            </a:r>
          </a:p>
          <a:p>
            <a:r>
              <a:rPr lang="en-US" sz="1961" dirty="0">
                <a:latin typeface="+mj-lt"/>
                <a:cs typeface="Arial"/>
              </a:rPr>
              <a:t>Microsoft MVP: Developer Technologies</a:t>
            </a:r>
          </a:p>
          <a:p>
            <a:r>
              <a:rPr lang="en-US" sz="1961" dirty="0" err="1">
                <a:latin typeface="+mj-lt"/>
                <a:cs typeface="Arial"/>
              </a:rPr>
              <a:t>Xamarin.Forms</a:t>
            </a:r>
            <a:r>
              <a:rPr lang="en-US" sz="1961" dirty="0">
                <a:latin typeface="+mj-lt"/>
                <a:cs typeface="Arial"/>
              </a:rPr>
              <a:t> Advanced Topics</a:t>
            </a:r>
          </a:p>
          <a:p>
            <a:r>
              <a:rPr lang="en-US" sz="1961" dirty="0">
                <a:latin typeface="+mj-lt"/>
                <a:cs typeface="Arial"/>
              </a:rPr>
              <a:t>DEMO: </a:t>
            </a:r>
            <a:r>
              <a:rPr lang="en-US" sz="1961" dirty="0">
                <a:latin typeface="+mj-lt"/>
                <a:cs typeface="Arial"/>
                <a:hlinkClick r:id="rId3"/>
              </a:rPr>
              <a:t>https://</a:t>
            </a:r>
            <a:r>
              <a:rPr lang="en-US" sz="1961" dirty="0" err="1">
                <a:latin typeface="+mj-lt"/>
                <a:cs typeface="Arial"/>
                <a:hlinkClick r:id="rId3"/>
              </a:rPr>
              <a:t>github.com</a:t>
            </a:r>
            <a:r>
              <a:rPr lang="en-US" sz="1961" dirty="0">
                <a:latin typeface="+mj-lt"/>
                <a:cs typeface="Arial"/>
                <a:hlinkClick r:id="rId3"/>
              </a:rPr>
              <a:t>/</a:t>
            </a:r>
            <a:r>
              <a:rPr lang="en-US" sz="1961" dirty="0" err="1">
                <a:latin typeface="+mj-lt"/>
                <a:cs typeface="Arial"/>
                <a:hlinkClick r:id="rId3"/>
              </a:rPr>
              <a:t>AlejandroRuiz</a:t>
            </a:r>
            <a:r>
              <a:rPr lang="en-US" sz="1961" dirty="0">
                <a:latin typeface="+mj-lt"/>
                <a:cs typeface="Arial"/>
                <a:hlinkClick r:id="rId3"/>
              </a:rPr>
              <a:t>/</a:t>
            </a:r>
            <a:r>
              <a:rPr lang="en-US" sz="1961" dirty="0" err="1">
                <a:latin typeface="+mj-lt"/>
                <a:cs typeface="Arial"/>
                <a:hlinkClick r:id="rId3"/>
              </a:rPr>
              <a:t>AdvancedTopicsCommunityAnniversary</a:t>
            </a:r>
            <a:endParaRPr lang="en-US" sz="1961" dirty="0">
              <a:latin typeface="+mj-lt"/>
              <a:cs typeface="Arial"/>
            </a:endParaRPr>
          </a:p>
        </p:txBody>
      </p:sp>
      <p:cxnSp>
        <p:nvCxnSpPr>
          <p:cNvPr id="14" name="Straight Connector 13"/>
          <p:cNvCxnSpPr/>
          <p:nvPr/>
        </p:nvCxnSpPr>
        <p:spPr>
          <a:xfrm flipV="1">
            <a:off x="1776344" y="5590386"/>
            <a:ext cx="9366000" cy="4667"/>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653" y="5819126"/>
            <a:ext cx="9540280" cy="414999"/>
            <a:chOff x="1735137" y="5935662"/>
            <a:chExt cx="9732963" cy="423381"/>
          </a:xfrm>
        </p:grpSpPr>
        <p:sp>
          <p:nvSpPr>
            <p:cNvPr id="10" name="TextBox 9"/>
            <p:cNvSpPr txBox="1"/>
            <p:nvPr/>
          </p:nvSpPr>
          <p:spPr>
            <a:xfrm>
              <a:off x="1735137" y="5935662"/>
              <a:ext cx="3509962" cy="423381"/>
            </a:xfrm>
            <a:prstGeom prst="rect">
              <a:avLst/>
            </a:prstGeom>
            <a:noFill/>
          </p:spPr>
          <p:txBody>
            <a:bodyPr wrap="square" rtlCol="0">
              <a:spAutoFit/>
            </a:bodyPr>
            <a:lstStyle/>
            <a:p>
              <a:pPr>
                <a:lnSpc>
                  <a:spcPct val="130000"/>
                </a:lnSpc>
              </a:pPr>
              <a:r>
                <a:rPr lang="en-US" sz="1765" dirty="0" err="1">
                  <a:latin typeface="+mj-lt"/>
                  <a:cs typeface="Arial"/>
                  <a:hlinkClick r:id="rId4"/>
                </a:rPr>
                <a:t>alejandro@alejandroruizvarela.com</a:t>
              </a:r>
              <a:endParaRPr lang="en-US" sz="1765" dirty="0">
                <a:latin typeface="+mj-lt"/>
                <a:cs typeface="Arial"/>
              </a:endParaRPr>
            </a:p>
          </p:txBody>
        </p:sp>
        <p:sp>
          <p:nvSpPr>
            <p:cNvPr id="11" name="TextBox 10"/>
            <p:cNvSpPr txBox="1"/>
            <p:nvPr/>
          </p:nvSpPr>
          <p:spPr>
            <a:xfrm>
              <a:off x="5245099" y="5935662"/>
              <a:ext cx="4097780" cy="423381"/>
            </a:xfrm>
            <a:prstGeom prst="rect">
              <a:avLst/>
            </a:prstGeom>
            <a:noFill/>
          </p:spPr>
          <p:txBody>
            <a:bodyPr wrap="square" rtlCol="0">
              <a:spAutoFit/>
            </a:bodyPr>
            <a:lstStyle/>
            <a:p>
              <a:pPr algn="ctr">
                <a:lnSpc>
                  <a:spcPct val="130000"/>
                </a:lnSpc>
              </a:pPr>
              <a:r>
                <a:rPr lang="en-US" sz="1765" dirty="0">
                  <a:latin typeface="+mj-lt"/>
                  <a:cs typeface="Arial"/>
                  <a:hlinkClick r:id="rId5"/>
                </a:rPr>
                <a:t>https://</a:t>
              </a:r>
              <a:r>
                <a:rPr lang="en-US" sz="1765" dirty="0" err="1">
                  <a:latin typeface="+mj-lt"/>
                  <a:cs typeface="Arial"/>
                  <a:hlinkClick r:id="rId5"/>
                </a:rPr>
                <a:t>alejandroruizvarela.blogspot.mx</a:t>
              </a:r>
              <a:endParaRPr lang="en-US" sz="1765" dirty="0">
                <a:latin typeface="+mj-lt"/>
                <a:cs typeface="Arial"/>
              </a:endParaRPr>
            </a:p>
          </p:txBody>
        </p:sp>
        <p:sp>
          <p:nvSpPr>
            <p:cNvPr id="15" name="TextBox 14"/>
            <p:cNvSpPr txBox="1"/>
            <p:nvPr/>
          </p:nvSpPr>
          <p:spPr>
            <a:xfrm>
              <a:off x="8978900" y="5935662"/>
              <a:ext cx="2489200" cy="423381"/>
            </a:xfrm>
            <a:prstGeom prst="rect">
              <a:avLst/>
            </a:prstGeom>
            <a:noFill/>
          </p:spPr>
          <p:txBody>
            <a:bodyPr wrap="square" rtlCol="0">
              <a:spAutoFit/>
            </a:bodyPr>
            <a:lstStyle/>
            <a:p>
              <a:pPr algn="r">
                <a:lnSpc>
                  <a:spcPct val="130000"/>
                </a:lnSpc>
              </a:pPr>
              <a:r>
                <a:rPr lang="en-US" sz="1765" dirty="0">
                  <a:latin typeface="+mj-lt"/>
                  <a:cs typeface="Arial"/>
                </a:rPr>
                <a:t>@</a:t>
              </a:r>
              <a:r>
                <a:rPr lang="en-US" sz="1765" dirty="0" err="1">
                  <a:latin typeface="+mj-lt"/>
                  <a:cs typeface="Arial"/>
                </a:rPr>
                <a:t>alejandroruizva</a:t>
              </a:r>
              <a:endParaRPr lang="en-US" sz="1765" dirty="0">
                <a:latin typeface="+mj-lt"/>
                <a:cs typeface="Arial"/>
              </a:endParaRPr>
            </a:p>
          </p:txBody>
        </p:sp>
      </p:grpSp>
      <p:sp>
        <p:nvSpPr>
          <p:cNvPr id="13" name="Rectangle 12">
            <a:extLst>
              <a:ext uri="{FF2B5EF4-FFF2-40B4-BE49-F238E27FC236}">
                <a16:creationId xmlns:a16="http://schemas.microsoft.com/office/drawing/2014/main" id="{964BE3F0-63DC-9542-A89D-4103849CD187}"/>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7872A9B-02DA-E84F-B55A-2523C8C73C33}"/>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15149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s-ES_tradnl" dirty="0"/>
              <a:t>Agenda</a:t>
            </a:r>
            <a:endParaRPr lang="en-US" b="1" dirty="0"/>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7"/>
            <a:ext cx="10515600" cy="4219388"/>
          </a:xfrm>
        </p:spPr>
        <p:txBody>
          <a:bodyPr>
            <a:normAutofit/>
          </a:bodyPr>
          <a:lstStyle/>
          <a:p>
            <a:r>
              <a:rPr lang="en-US" dirty="0" err="1"/>
              <a:t>DataTemplate</a:t>
            </a:r>
            <a:r>
              <a:rPr lang="en-US" dirty="0"/>
              <a:t> Selector</a:t>
            </a:r>
          </a:p>
          <a:p>
            <a:r>
              <a:rPr lang="en-US" dirty="0"/>
              <a:t>Themes / Styles</a:t>
            </a:r>
          </a:p>
          <a:p>
            <a:r>
              <a:rPr lang="en-US" dirty="0"/>
              <a:t>Behaviors</a:t>
            </a:r>
          </a:p>
          <a:p>
            <a:r>
              <a:rPr lang="en-US" dirty="0"/>
              <a:t>Triggers</a:t>
            </a:r>
          </a:p>
          <a:p>
            <a:r>
              <a:rPr lang="en-US" dirty="0"/>
              <a:t>Renderers - Effects</a:t>
            </a:r>
          </a:p>
          <a:p>
            <a:r>
              <a:rPr lang="en-US" dirty="0"/>
              <a:t>Dependency Service</a:t>
            </a:r>
          </a:p>
          <a:p>
            <a:r>
              <a:rPr lang="en-US" dirty="0"/>
              <a:t>Platform-Specifics</a:t>
            </a:r>
          </a:p>
          <a:p>
            <a:r>
              <a:rPr lang="en-US" dirty="0"/>
              <a:t>Visual State Manager</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648291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dirty="0" err="1"/>
              <a:t>DataTemplate</a:t>
            </a:r>
            <a:r>
              <a:rPr lang="en-US" dirty="0"/>
              <a:t> Selector</a:t>
            </a:r>
            <a:endParaRPr lang="en-US" b="1" dirty="0"/>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normAutofit/>
          </a:bodyPr>
          <a:lstStyle/>
          <a:p>
            <a:r>
              <a:rPr lang="en-US" dirty="0"/>
              <a:t>A </a:t>
            </a:r>
            <a:r>
              <a:rPr lang="en-US" dirty="0" err="1"/>
              <a:t>DataTemplateSelector</a:t>
            </a:r>
            <a:r>
              <a:rPr lang="en-US" dirty="0"/>
              <a:t> can be used to choose a </a:t>
            </a:r>
            <a:r>
              <a:rPr lang="en-US" dirty="0" err="1"/>
              <a:t>DataTemplate</a:t>
            </a:r>
            <a:r>
              <a:rPr lang="en-US" dirty="0"/>
              <a:t> at runtime based on the value of a data-bound property. This enables multiple </a:t>
            </a:r>
            <a:r>
              <a:rPr lang="en-US" dirty="0" err="1"/>
              <a:t>DataTemplates</a:t>
            </a:r>
            <a:r>
              <a:rPr lang="en-US" dirty="0"/>
              <a:t> to be applied to the same type of object in order to customize the appearance of select objects.</a:t>
            </a:r>
          </a:p>
          <a:p>
            <a:endParaRPr lang="en-US" dirty="0"/>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3964CB7-16F5-864E-8069-D68769F9AD1D}"/>
              </a:ext>
            </a:extLst>
          </p:cNvPr>
          <p:cNvPicPr>
            <a:picLocks noChangeAspect="1"/>
          </p:cNvPicPr>
          <p:nvPr/>
        </p:nvPicPr>
        <p:blipFill>
          <a:blip r:embed="rId3"/>
          <a:stretch>
            <a:fillRect/>
          </a:stretch>
        </p:blipFill>
        <p:spPr>
          <a:xfrm>
            <a:off x="7935616" y="3874605"/>
            <a:ext cx="3709511" cy="2473007"/>
          </a:xfrm>
          <a:prstGeom prst="rect">
            <a:avLst/>
          </a:prstGeom>
        </p:spPr>
      </p:pic>
    </p:spTree>
    <p:extLst>
      <p:ext uri="{BB962C8B-B14F-4D97-AF65-F5344CB8AC3E}">
        <p14:creationId xmlns:p14="http://schemas.microsoft.com/office/powerpoint/2010/main" val="323090149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dirty="0"/>
              <a:t>Themes / Styles</a:t>
            </a:r>
            <a:endParaRPr lang="en-US" b="1" dirty="0"/>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7378134" cy="4002834"/>
          </a:xfrm>
        </p:spPr>
        <p:txBody>
          <a:bodyPr>
            <a:normAutofit/>
          </a:bodyPr>
          <a:lstStyle/>
          <a:p>
            <a:r>
              <a:rPr lang="en-US" dirty="0" err="1"/>
              <a:t>Xamarin.Forms</a:t>
            </a:r>
            <a:r>
              <a:rPr lang="en-US" dirty="0"/>
              <a:t> applications often contain multiple controls that have an identical appearance. Setting the appearance of each individual control can be repetitive and error prone. Instead, styles can be created that customize control appearance by grouping and settings properties available on the control type.</a:t>
            </a:r>
          </a:p>
          <a:p>
            <a:endParaRPr lang="en-US" dirty="0"/>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BAA465F-66AA-544A-B405-04D2D6145712}"/>
              </a:ext>
            </a:extLst>
          </p:cNvPr>
          <p:cNvSpPr/>
          <p:nvPr/>
        </p:nvSpPr>
        <p:spPr>
          <a:xfrm>
            <a:off x="7861465" y="-8681"/>
            <a:ext cx="4330535" cy="6875362"/>
          </a:xfrm>
          <a:prstGeom prst="rect">
            <a:avLst/>
          </a:prstGeom>
          <a:solidFill>
            <a:srgbClr val="4DD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7" name="Picture 6">
            <a:extLst>
              <a:ext uri="{FF2B5EF4-FFF2-40B4-BE49-F238E27FC236}">
                <a16:creationId xmlns:a16="http://schemas.microsoft.com/office/drawing/2014/main" id="{4EDE470C-1C1D-9943-A295-3A0518CD2E2C}"/>
              </a:ext>
            </a:extLst>
          </p:cNvPr>
          <p:cNvPicPr>
            <a:picLocks noChangeAspect="1"/>
          </p:cNvPicPr>
          <p:nvPr/>
        </p:nvPicPr>
        <p:blipFill>
          <a:blip r:embed="rId3"/>
          <a:stretch>
            <a:fillRect/>
          </a:stretch>
        </p:blipFill>
        <p:spPr>
          <a:xfrm>
            <a:off x="7861465" y="2057624"/>
            <a:ext cx="4330535" cy="2565611"/>
          </a:xfrm>
          <a:prstGeom prst="rect">
            <a:avLst/>
          </a:prstGeom>
        </p:spPr>
      </p:pic>
    </p:spTree>
    <p:extLst>
      <p:ext uri="{BB962C8B-B14F-4D97-AF65-F5344CB8AC3E}">
        <p14:creationId xmlns:p14="http://schemas.microsoft.com/office/powerpoint/2010/main" val="132737484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s-ES_tradnl" dirty="0" err="1"/>
              <a:t>Behaviors</a:t>
            </a:r>
            <a:endParaRPr lang="en-US" b="1" dirty="0"/>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normAutofit/>
          </a:bodyPr>
          <a:lstStyle/>
          <a:p>
            <a:r>
              <a:rPr lang="en-US" dirty="0"/>
              <a:t>Behaviors lets you add functionality to user interface controls without having to subclass them. Behaviors are written in code and added to controls in XAML or code.</a:t>
            </a:r>
            <a:endParaRPr lang="es-ES_tradnl" dirty="0"/>
          </a:p>
          <a:p>
            <a:endParaRPr lang="en-US" dirty="0"/>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37D387E4-03F9-6342-9E57-2196D10BCB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8917" y="3315563"/>
            <a:ext cx="1836232" cy="3057230"/>
          </a:xfrm>
          <a:prstGeom prst="rect">
            <a:avLst/>
          </a:prstGeom>
        </p:spPr>
      </p:pic>
    </p:spTree>
    <p:extLst>
      <p:ext uri="{BB962C8B-B14F-4D97-AF65-F5344CB8AC3E}">
        <p14:creationId xmlns:p14="http://schemas.microsoft.com/office/powerpoint/2010/main" val="333176563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dirty="0"/>
              <a:t>Triggers</a:t>
            </a:r>
            <a:endParaRPr lang="en-US" b="1" dirty="0"/>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normAutofit/>
          </a:bodyPr>
          <a:lstStyle/>
          <a:p>
            <a:r>
              <a:rPr lang="en-US" dirty="0"/>
              <a:t>Triggers allow you to express actions declaratively in XAML that change the appearance of controls based on events or property changes.</a:t>
            </a:r>
          </a:p>
          <a:p>
            <a:r>
              <a:rPr lang="en-US" dirty="0"/>
              <a:t>You can assign a trigger directly to a control, or add it to a page-level or app-level resource dictionary to be applied to multiple controls.</a:t>
            </a:r>
          </a:p>
          <a:p>
            <a:endParaRPr lang="en-US" dirty="0"/>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8E33034-85A1-C141-A93A-7E0ECD73E96A}"/>
              </a:ext>
            </a:extLst>
          </p:cNvPr>
          <p:cNvPicPr>
            <a:picLocks noChangeAspect="1"/>
          </p:cNvPicPr>
          <p:nvPr/>
        </p:nvPicPr>
        <p:blipFill>
          <a:blip r:embed="rId3"/>
          <a:stretch>
            <a:fillRect/>
          </a:stretch>
        </p:blipFill>
        <p:spPr>
          <a:xfrm>
            <a:off x="8316338" y="4089115"/>
            <a:ext cx="3076271" cy="2265254"/>
          </a:xfrm>
          <a:prstGeom prst="rect">
            <a:avLst/>
          </a:prstGeom>
        </p:spPr>
      </p:pic>
    </p:spTree>
    <p:extLst>
      <p:ext uri="{BB962C8B-B14F-4D97-AF65-F5344CB8AC3E}">
        <p14:creationId xmlns:p14="http://schemas.microsoft.com/office/powerpoint/2010/main" val="34774890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dirty="0"/>
              <a:t>Renderers - Effects</a:t>
            </a:r>
            <a:endParaRPr lang="en-US" b="1" dirty="0"/>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normAutofit lnSpcReduction="10000"/>
          </a:bodyPr>
          <a:lstStyle/>
          <a:p>
            <a:r>
              <a:rPr lang="en-US" dirty="0"/>
              <a:t>Renderers: </a:t>
            </a:r>
            <a:r>
              <a:rPr lang="en-US" dirty="0" err="1"/>
              <a:t>Xamarin.Forms</a:t>
            </a:r>
            <a:r>
              <a:rPr lang="en-US" dirty="0"/>
              <a:t> user interfaces are rendered using the native controls of the target platform, allowing </a:t>
            </a:r>
            <a:r>
              <a:rPr lang="en-US" dirty="0" err="1"/>
              <a:t>Xamarin.Forms</a:t>
            </a:r>
            <a:r>
              <a:rPr lang="en-US" dirty="0"/>
              <a:t> applications to retain the appropriate look and feel for each platform. Custom Renderers let developers override this process to customize the appearance and behavior of </a:t>
            </a:r>
            <a:r>
              <a:rPr lang="en-US" dirty="0" err="1"/>
              <a:t>Xamarin.Forms</a:t>
            </a:r>
            <a:r>
              <a:rPr lang="en-US" dirty="0"/>
              <a:t> controls on each platform.</a:t>
            </a:r>
          </a:p>
          <a:p>
            <a:r>
              <a:rPr lang="en-US" dirty="0"/>
              <a:t>Effects: </a:t>
            </a:r>
            <a:r>
              <a:rPr lang="en-US" dirty="0" err="1"/>
              <a:t>Xamarin.Forms</a:t>
            </a:r>
            <a:r>
              <a:rPr lang="en-US" dirty="0"/>
              <a:t> user interfaces are rendered using the native controls of the target platform, allowing </a:t>
            </a:r>
            <a:r>
              <a:rPr lang="en-US" dirty="0" err="1"/>
              <a:t>Xamarin.Forms</a:t>
            </a:r>
            <a:r>
              <a:rPr lang="en-US" dirty="0"/>
              <a:t> applications to retain the appropriate look and feel for each platform. Effects allow the native controls on each platform to be customized without having to resort to a custom renderer implementation.</a:t>
            </a:r>
          </a:p>
          <a:p>
            <a:endParaRPr lang="en-US" dirty="0"/>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3582882"/>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S_tradnl"/>
          </a:p>
        </p:txBody>
      </p:sp>
      <p:sp>
        <p:nvSpPr>
          <p:cNvPr id="3" name="Content Placeholder 2"/>
          <p:cNvSpPr>
            <a:spLocks noGrp="1"/>
          </p:cNvSpPr>
          <p:nvPr>
            <p:ph idx="1"/>
          </p:nvPr>
        </p:nvSpPr>
        <p:spPr/>
        <p:txBody>
          <a:bodyPr/>
          <a:lstStyle/>
          <a:p>
            <a:endParaRPr lang="es-ES_tradnl"/>
          </a:p>
        </p:txBody>
      </p:sp>
      <p:pic>
        <p:nvPicPr>
          <p:cNvPr id="7" name="Picture 6">
            <a:extLst>
              <a:ext uri="{FF2B5EF4-FFF2-40B4-BE49-F238E27FC236}">
                <a16:creationId xmlns:a16="http://schemas.microsoft.com/office/drawing/2014/main" id="{F3537A2D-3D7D-4B4E-A749-9ED95EC3CD1D}"/>
              </a:ext>
            </a:extLst>
          </p:cNvPr>
          <p:cNvPicPr>
            <a:picLocks noChangeAspect="1"/>
          </p:cNvPicPr>
          <p:nvPr/>
        </p:nvPicPr>
        <p:blipFill>
          <a:blip r:embed="rId2"/>
          <a:stretch>
            <a:fillRect/>
          </a:stretch>
        </p:blipFill>
        <p:spPr>
          <a:xfrm>
            <a:off x="-369870" y="0"/>
            <a:ext cx="12192000" cy="6858000"/>
          </a:xfrm>
          <a:prstGeom prst="rect">
            <a:avLst/>
          </a:prstGeom>
        </p:spPr>
      </p:pic>
    </p:spTree>
    <p:extLst>
      <p:ext uri="{BB962C8B-B14F-4D97-AF65-F5344CB8AC3E}">
        <p14:creationId xmlns:p14="http://schemas.microsoft.com/office/powerpoint/2010/main" val="404343469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dirty="0"/>
              <a:t>Dependency Service</a:t>
            </a:r>
            <a:endParaRPr lang="en-US" b="1" dirty="0"/>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normAutofit/>
          </a:bodyPr>
          <a:lstStyle/>
          <a:p>
            <a:r>
              <a:rPr lang="en-US" dirty="0" err="1"/>
              <a:t>Xamarin.Forms</a:t>
            </a:r>
            <a:r>
              <a:rPr lang="en-US" dirty="0"/>
              <a:t> allows developers to define behavior in platform-specific projects. </a:t>
            </a:r>
            <a:r>
              <a:rPr lang="en-US" dirty="0" err="1"/>
              <a:t>DependencyService</a:t>
            </a:r>
            <a:r>
              <a:rPr lang="en-US" dirty="0"/>
              <a:t> then finds the right platform implementation, allowing shared code to access the native functionality.</a:t>
            </a:r>
            <a:endParaRPr lang="es-ES_tradnl" dirty="0"/>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A5EB1794-386B-1440-97C8-C6C72755C6B7}"/>
              </a:ext>
            </a:extLst>
          </p:cNvPr>
          <p:cNvPicPr>
            <a:picLocks noChangeAspect="1"/>
          </p:cNvPicPr>
          <p:nvPr/>
        </p:nvPicPr>
        <p:blipFill>
          <a:blip r:embed="rId3"/>
          <a:stretch>
            <a:fillRect/>
          </a:stretch>
        </p:blipFill>
        <p:spPr>
          <a:xfrm>
            <a:off x="7253555" y="3429000"/>
            <a:ext cx="4430816" cy="2990801"/>
          </a:xfrm>
          <a:prstGeom prst="rect">
            <a:avLst/>
          </a:prstGeom>
        </p:spPr>
      </p:pic>
    </p:spTree>
    <p:extLst>
      <p:ext uri="{BB962C8B-B14F-4D97-AF65-F5344CB8AC3E}">
        <p14:creationId xmlns:p14="http://schemas.microsoft.com/office/powerpoint/2010/main" val="4248792576"/>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1325</TotalTime>
  <Words>599</Words>
  <Application>Microsoft Macintosh PowerPoint</Application>
  <PresentationFormat>Widescreen</PresentationFormat>
  <Paragraphs>51</Paragraphs>
  <Slides>12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Segoe UI</vt:lpstr>
      <vt:lpstr>Office Theme</vt:lpstr>
      <vt:lpstr>PowerPoint Presentation</vt:lpstr>
      <vt:lpstr>Agenda</vt:lpstr>
      <vt:lpstr>DataTemplate Selector</vt:lpstr>
      <vt:lpstr>Themes / Styles</vt:lpstr>
      <vt:lpstr>Behaviors</vt:lpstr>
      <vt:lpstr>Triggers</vt:lpstr>
      <vt:lpstr>Renderers - Effects</vt:lpstr>
      <vt:lpstr>PowerPoint Presentation</vt:lpstr>
      <vt:lpstr>Dependency Service</vt:lpstr>
      <vt:lpstr>Platform-Specifics</vt:lpstr>
      <vt:lpstr>Visual State Manager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Alejandro Ruiz</dc:creator>
  <cp:lastModifiedBy>Alejandro Ruiz</cp:lastModifiedBy>
  <cp:revision>11</cp:revision>
  <dcterms:created xsi:type="dcterms:W3CDTF">2019-11-17T18:24:27Z</dcterms:created>
  <dcterms:modified xsi:type="dcterms:W3CDTF">2019-11-18T20:08:27Z</dcterms:modified>
</cp:coreProperties>
</file>

<file path=docProps/thumbnail.jpeg>
</file>